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56" r:id="rId2"/>
    <p:sldId id="262" r:id="rId3"/>
    <p:sldId id="321" r:id="rId4"/>
    <p:sldId id="331" r:id="rId5"/>
    <p:sldId id="332" r:id="rId6"/>
    <p:sldId id="316" r:id="rId7"/>
    <p:sldId id="267" r:id="rId8"/>
    <p:sldId id="341" r:id="rId9"/>
    <p:sldId id="342" r:id="rId10"/>
    <p:sldId id="343" r:id="rId11"/>
    <p:sldId id="344" r:id="rId12"/>
    <p:sldId id="348" r:id="rId13"/>
    <p:sldId id="34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A26DE-417E-4C38-A570-CF1A23260A74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5B54-BE79-4AA9-804C-B9A658670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755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47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8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92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7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85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0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59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6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82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3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85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stul/QR-Decomposition-Images" TargetMode="External"/><Relationship Id="rId2" Type="http://schemas.openxmlformats.org/officeDocument/2006/relationships/hyperlink" Target="https://github.com/Johnstu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pyter.org/try" TargetMode="External"/><Relationship Id="rId4" Type="http://schemas.openxmlformats.org/officeDocument/2006/relationships/hyperlink" Target="https://github.com/Johnstul/SVD-Image-Process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987492"/>
          </a:xfrm>
        </p:spPr>
        <p:txBody>
          <a:bodyPr anchor="t">
            <a:normAutofit fontScale="90000"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Matrix Decompositions:</a:t>
            </a:r>
            <a:b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QR &amp; SVD Applied to</a:t>
            </a:r>
            <a:b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With Python</a:t>
            </a:r>
            <a:r>
              <a:rPr lang="en-US" sz="4000" dirty="0" smtClean="0">
                <a:cs typeface="Times New Roman" panose="02020603050405020304" pitchFamily="18" charset="0"/>
              </a:rPr>
              <a:t/>
            </a:r>
            <a:br>
              <a:rPr lang="en-US" sz="4000" dirty="0" smtClean="0">
                <a:cs typeface="Times New Roman" panose="02020603050405020304" pitchFamily="18" charset="0"/>
              </a:rPr>
            </a:br>
            <a:r>
              <a:rPr lang="en-US" sz="4000" dirty="0">
                <a:cs typeface="Times New Roman" panose="02020603050405020304" pitchFamily="18" charset="0"/>
              </a:rPr>
              <a:t/>
            </a:r>
            <a:br>
              <a:rPr lang="en-US" sz="4000" dirty="0">
                <a:cs typeface="Times New Roman" panose="02020603050405020304" pitchFamily="18" charset="0"/>
              </a:rPr>
            </a:br>
            <a:r>
              <a:rPr lang="en-US" sz="3600" dirty="0" smtClean="0">
                <a:latin typeface="+mn-lt"/>
                <a:cs typeface="Times New Roman" panose="02020603050405020304" pitchFamily="18" charset="0"/>
              </a:rPr>
              <a:t>By John Stulich</a:t>
            </a:r>
            <a:br>
              <a:rPr lang="en-US" sz="3600" dirty="0" smtClean="0">
                <a:latin typeface="+mn-lt"/>
                <a:cs typeface="Times New Roman" panose="02020603050405020304" pitchFamily="18" charset="0"/>
              </a:rPr>
            </a:br>
            <a:r>
              <a:rPr lang="en-US" sz="3600" dirty="0" smtClean="0">
                <a:latin typeface="+mn-lt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latin typeface="+mn-lt"/>
                <a:cs typeface="Times New Roman" panose="02020603050405020304" pitchFamily="18" charset="0"/>
              </a:rPr>
            </a:br>
            <a:r>
              <a:rPr lang="en-US" sz="3600" dirty="0" smtClean="0">
                <a:latin typeface="+mn-lt"/>
                <a:cs typeface="Times New Roman" panose="02020603050405020304" pitchFamily="18" charset="0"/>
              </a:rPr>
              <a:t>Research Supervisor:</a:t>
            </a:r>
            <a:br>
              <a:rPr lang="en-US" sz="3600" dirty="0" smtClean="0">
                <a:latin typeface="+mn-lt"/>
                <a:cs typeface="Times New Roman" panose="02020603050405020304" pitchFamily="18" charset="0"/>
              </a:rPr>
            </a:br>
            <a:r>
              <a:rPr lang="en-US" sz="3600" dirty="0" smtClean="0">
                <a:latin typeface="+mn-lt"/>
                <a:cs typeface="Times New Roman" panose="02020603050405020304" pitchFamily="18" charset="0"/>
              </a:rPr>
              <a:t>Dr</a:t>
            </a:r>
            <a:r>
              <a:rPr lang="en-US" sz="3600" dirty="0">
                <a:latin typeface="+mn-lt"/>
                <a:cs typeface="Times New Roman" panose="02020603050405020304" pitchFamily="18" charset="0"/>
              </a:rPr>
              <a:t>. Debananda </a:t>
            </a:r>
            <a:r>
              <a:rPr lang="en-US" sz="3600" dirty="0" smtClean="0">
                <a:latin typeface="+mn-lt"/>
                <a:cs typeface="Times New Roman" panose="02020603050405020304" pitchFamily="18" charset="0"/>
              </a:rPr>
              <a:t>Chakraborty</a:t>
            </a:r>
            <a:br>
              <a:rPr lang="en-US" sz="3600" dirty="0" smtClean="0">
                <a:latin typeface="+mn-lt"/>
                <a:cs typeface="Times New Roman" panose="02020603050405020304" pitchFamily="18" charset="0"/>
              </a:rPr>
            </a:br>
            <a:r>
              <a:rPr lang="en-US" sz="3600" dirty="0">
                <a:latin typeface="+mn-lt"/>
                <a:cs typeface="Times New Roman" panose="02020603050405020304" pitchFamily="18" charset="0"/>
              </a:rPr>
              <a:t/>
            </a:r>
            <a:br>
              <a:rPr lang="en-US" sz="3600" dirty="0">
                <a:latin typeface="+mn-lt"/>
                <a:cs typeface="Times New Roman" panose="02020603050405020304" pitchFamily="18" charset="0"/>
              </a:rPr>
            </a:br>
            <a:r>
              <a:rPr lang="en-US" sz="3600" dirty="0">
                <a:latin typeface="+mn-lt"/>
                <a:cs typeface="Times New Roman" panose="02020603050405020304" pitchFamily="18" charset="0"/>
              </a:rPr>
              <a:t>New Jersey City </a:t>
            </a:r>
            <a:r>
              <a:rPr lang="en-US" sz="3600" dirty="0" smtClean="0">
                <a:latin typeface="+mn-lt"/>
                <a:cs typeface="Times New Roman" panose="02020603050405020304" pitchFamily="18" charset="0"/>
              </a:rPr>
              <a:t>University, 2019</a:t>
            </a:r>
            <a:endParaRPr lang="en-US" sz="3600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84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SVD – Mixing Eigenvectors and Eigenvalues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61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algn="ctr"/>
            <a:r>
              <a:rPr lang="en-US" sz="2000" dirty="0" smtClean="0"/>
              <a:t>Eigenvectors from J and Eigenvalues (reduced to 100) from Cat</a:t>
            </a:r>
          </a:p>
          <a:p>
            <a:pPr algn="ctr"/>
            <a:r>
              <a:rPr lang="en-US" sz="2000" dirty="0" smtClean="0"/>
              <a:t>Recombined through SVD = U</a:t>
            </a:r>
            <a:r>
              <a:rPr lang="en-US" sz="2000" dirty="0"/>
              <a:t> ∑ </a:t>
            </a:r>
            <a:r>
              <a:rPr lang="en-US" sz="2000" dirty="0" smtClean="0"/>
              <a:t>V</a:t>
            </a:r>
            <a:r>
              <a:rPr lang="en-US" sz="2000" baseline="30000" dirty="0" smtClean="0"/>
              <a:t>T</a:t>
            </a:r>
          </a:p>
          <a:p>
            <a:pPr algn="ctr"/>
            <a:r>
              <a:rPr lang="en-US" sz="1800" dirty="0" smtClean="0"/>
              <a:t>Eigenvalues are affecting the luminance (lights and darks) values of the image</a:t>
            </a:r>
            <a:endParaRPr lang="en-US" sz="1800" baseline="300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6" y="1825624"/>
            <a:ext cx="7279555" cy="3357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" y="3903801"/>
            <a:ext cx="1894827" cy="18565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2" y="1806724"/>
            <a:ext cx="1967468" cy="185650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7839" y="2558004"/>
            <a:ext cx="1708527" cy="35394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 &amp; V</a:t>
            </a:r>
            <a:r>
              <a:rPr lang="en-US" sz="1700" baseline="300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02473" y="4647387"/>
            <a:ext cx="170852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∑</a:t>
            </a:r>
            <a:endParaRPr lang="en-US" sz="1700" baseline="30000" dirty="0" smtClean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2979869" y="3563318"/>
            <a:ext cx="885766" cy="432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SVD – Mixing Eigenvectors and Eigenvalues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78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algn="ctr"/>
            <a:r>
              <a:rPr lang="en-US" sz="2000" dirty="0" smtClean="0"/>
              <a:t>Eigenvectors from Cat and Eigenvalues (reduced to 100) from J</a:t>
            </a:r>
          </a:p>
          <a:p>
            <a:pPr algn="ctr"/>
            <a:r>
              <a:rPr lang="en-US" sz="2000" dirty="0" smtClean="0"/>
              <a:t>Recombined through SVD = U</a:t>
            </a:r>
            <a:r>
              <a:rPr lang="en-US" sz="2000" dirty="0"/>
              <a:t> ∑ </a:t>
            </a:r>
            <a:r>
              <a:rPr lang="en-US" sz="2000" dirty="0" smtClean="0"/>
              <a:t>V</a:t>
            </a:r>
            <a:r>
              <a:rPr lang="en-US" sz="2000" baseline="30000" dirty="0" smtClean="0"/>
              <a:t>T</a:t>
            </a:r>
          </a:p>
          <a:p>
            <a:pPr algn="ctr"/>
            <a:r>
              <a:rPr lang="en-US" sz="1800" dirty="0"/>
              <a:t>Eigenvalues are affecting the luminance (lights and darks) values of the image</a:t>
            </a:r>
            <a:endParaRPr lang="en-US" sz="1800" baseline="30000" dirty="0"/>
          </a:p>
          <a:p>
            <a:pPr algn="ctr"/>
            <a:endParaRPr lang="en-US" sz="2000" baseline="30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1" y="1791282"/>
            <a:ext cx="1894827" cy="18565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1" y="3971077"/>
            <a:ext cx="1967468" cy="185650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7839" y="2558004"/>
            <a:ext cx="1708527" cy="35394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 &amp; V</a:t>
            </a:r>
            <a:r>
              <a:rPr lang="en-US" sz="1700" baseline="300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02473" y="4647387"/>
            <a:ext cx="170852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∑</a:t>
            </a:r>
            <a:endParaRPr lang="en-US" sz="1700" baseline="30000" dirty="0" smtClean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2979869" y="3563318"/>
            <a:ext cx="885766" cy="432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6" y="1838458"/>
            <a:ext cx="7306887" cy="34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Links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My GitHub Page:</a:t>
            </a:r>
          </a:p>
          <a:p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github.com/Johnstul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github.com/Johnstul/QR-Decomposition-Images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github.com/Johnstul/SVD-Image-Processing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Jupyter Online Notebooks:</a:t>
            </a:r>
          </a:p>
          <a:p>
            <a:endParaRPr lang="en-US" dirty="0"/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jupyter.org/try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88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Thanks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67" y="1314450"/>
            <a:ext cx="2623416" cy="255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67" y="4097142"/>
            <a:ext cx="2623416" cy="25703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31" y="4097142"/>
            <a:ext cx="2605730" cy="2570358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32" y="1314450"/>
            <a:ext cx="2518129" cy="2550300"/>
          </a:xfrm>
        </p:spPr>
      </p:pic>
    </p:spTree>
    <p:extLst>
      <p:ext uri="{BB962C8B-B14F-4D97-AF65-F5344CB8AC3E}">
        <p14:creationId xmlns:p14="http://schemas.microsoft.com/office/powerpoint/2010/main" val="143611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785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Matrix </a:t>
            </a:r>
            <a:r>
              <a:rPr lang="en-US" b="1" dirty="0" smtClean="0"/>
              <a:t>Decompositions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6072"/>
            <a:ext cx="10515600" cy="565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</a:t>
            </a:r>
            <a:r>
              <a:rPr lang="en-US" dirty="0" smtClean="0"/>
              <a:t> = </a:t>
            </a:r>
            <a:r>
              <a:rPr lang="en-US" b="1" dirty="0" smtClean="0"/>
              <a:t>QR			R</a:t>
            </a:r>
            <a:r>
              <a:rPr lang="en-US" dirty="0" smtClean="0"/>
              <a:t> = </a:t>
            </a:r>
            <a:r>
              <a:rPr lang="en-US" b="1" dirty="0" smtClean="0"/>
              <a:t>Q</a:t>
            </a:r>
            <a:r>
              <a:rPr lang="en-US" baseline="30000" dirty="0" smtClean="0"/>
              <a:t>T</a:t>
            </a:r>
            <a:r>
              <a:rPr lang="en-US" b="1" dirty="0" smtClean="0"/>
              <a:t>A			A</a:t>
            </a:r>
            <a:r>
              <a:rPr lang="en-US" dirty="0" smtClean="0"/>
              <a:t> = </a:t>
            </a:r>
            <a:r>
              <a:rPr lang="en-US" b="1" dirty="0" smtClean="0"/>
              <a:t>QR </a:t>
            </a:r>
            <a:endParaRPr lang="en-US" altLang="en-US" dirty="0" smtClean="0"/>
          </a:p>
        </p:txBody>
      </p:sp>
      <p:sp>
        <p:nvSpPr>
          <p:cNvPr id="11" name="Right Arrow 10"/>
          <p:cNvSpPr/>
          <p:nvPr/>
        </p:nvSpPr>
        <p:spPr>
          <a:xfrm>
            <a:off x="3037934" y="1258459"/>
            <a:ext cx="627978" cy="400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38200" y="2989061"/>
            <a:ext cx="9935095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</a:t>
            </a:r>
            <a:r>
              <a:rPr lang="en-US" sz="2000" dirty="0" smtClean="0"/>
              <a:t> = Image Matrix			</a:t>
            </a:r>
            <a:r>
              <a:rPr lang="en-US" sz="2000" b="1" dirty="0" smtClean="0"/>
              <a:t>Q</a:t>
            </a:r>
            <a:r>
              <a:rPr lang="en-US" sz="2000" dirty="0" smtClean="0"/>
              <a:t> = Orthogonal Matrix --&gt;	</a:t>
            </a:r>
            <a:r>
              <a:rPr lang="en-US" sz="2000" b="1" dirty="0" smtClean="0"/>
              <a:t>Q</a:t>
            </a:r>
            <a:r>
              <a:rPr lang="en-US" sz="2000" baseline="30000" dirty="0" smtClean="0"/>
              <a:t>T</a:t>
            </a:r>
            <a:r>
              <a:rPr lang="en-US" sz="2000" b="1" dirty="0" smtClean="0"/>
              <a:t>Q</a:t>
            </a:r>
            <a:r>
              <a:rPr lang="en-US" sz="2000" baseline="30000" dirty="0" smtClean="0"/>
              <a:t> =</a:t>
            </a:r>
            <a:r>
              <a:rPr lang="en-US" sz="2000" dirty="0" smtClean="0"/>
              <a:t> I (Identity Matrix)</a:t>
            </a:r>
          </a:p>
          <a:p>
            <a:endParaRPr lang="en-US" sz="2000" b="1" dirty="0" smtClean="0"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cs typeface="Times New Roman" panose="02020603050405020304" pitchFamily="18" charset="0"/>
              </a:rPr>
              <a:t>R</a:t>
            </a:r>
            <a:r>
              <a:rPr lang="en-US" sz="2000" dirty="0" smtClean="0">
                <a:cs typeface="Times New Roman" panose="02020603050405020304" pitchFamily="18" charset="0"/>
              </a:rPr>
              <a:t> = Upper Triangular Matrix</a:t>
            </a:r>
            <a:r>
              <a:rPr lang="en-US" sz="2000" dirty="0"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R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=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np.triu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(A)</a:t>
            </a:r>
            <a:r>
              <a:rPr lang="en-US" sz="2000" dirty="0">
                <a:cs typeface="Times New Roman" panose="02020603050405020304" pitchFamily="18" charset="0"/>
              </a:rPr>
              <a:t> or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R1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=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np.triu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(A,0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)</a:t>
            </a:r>
            <a:r>
              <a:rPr lang="en-US" sz="2000" dirty="0" smtClean="0">
                <a:cs typeface="Times New Roman" panose="02020603050405020304" pitchFamily="18" charset="0"/>
              </a:rPr>
              <a:t>	# 0 is the index</a:t>
            </a:r>
          </a:p>
          <a:p>
            <a:r>
              <a:rPr lang="en-US" sz="2000" b="1" dirty="0" smtClean="0">
                <a:cs typeface="Times New Roman" panose="02020603050405020304" pitchFamily="18" charset="0"/>
              </a:rPr>
              <a:t>D</a:t>
            </a:r>
            <a:r>
              <a:rPr lang="en-US" sz="2000" dirty="0" smtClean="0">
                <a:cs typeface="Times New Roman" panose="02020603050405020304" pitchFamily="18" charset="0"/>
              </a:rPr>
              <a:t> = Diagonal Matrix		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D =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np.diag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6881878" y="1258459"/>
            <a:ext cx="627978" cy="400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21" y="4418844"/>
            <a:ext cx="2813304" cy="186537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55431" y="6455826"/>
            <a:ext cx="259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Upper Triangular Matrix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35" y="4495139"/>
            <a:ext cx="3003056" cy="178908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435778" y="6464696"/>
            <a:ext cx="1685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Identity Matrix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088" y="4495139"/>
            <a:ext cx="1631169" cy="16491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469" y="4525101"/>
            <a:ext cx="1899737" cy="16528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57658" y="1998460"/>
            <a:ext cx="7106657" cy="70788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cs typeface="Times New Roman" panose="02020603050405020304" pitchFamily="18" charset="0"/>
              </a:rPr>
              <a:t>Transpose: interchange the rows and columns of a matrix or array</a:t>
            </a:r>
          </a:p>
          <a:p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A_Transpose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= A.T</a:t>
            </a:r>
            <a:r>
              <a:rPr lang="en-US" sz="2000" dirty="0">
                <a:cs typeface="Times New Roman" panose="02020603050405020304" pitchFamily="18" charset="0"/>
              </a:rPr>
              <a:t> 	or	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B =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np.transpose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(A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)</a:t>
            </a:r>
            <a:endParaRPr lang="en-US" sz="20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17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Gram–Schmidt </a:t>
            </a:r>
            <a:r>
              <a:rPr lang="en-US" b="1" dirty="0"/>
              <a:t>General </a:t>
            </a:r>
            <a:r>
              <a:rPr lang="en-US" b="1" dirty="0" smtClean="0"/>
              <a:t>Formula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smtClean="0"/>
              <a:t>		</a:t>
            </a:r>
            <a:endParaRPr lang="en-US" sz="2000" dirty="0" smtClean="0"/>
          </a:p>
          <a:p>
            <a:r>
              <a:rPr lang="en-US" dirty="0" smtClean="0"/>
              <a:t>Converts non-orthgonal matrix into an orthogonal matrix</a:t>
            </a:r>
          </a:p>
          <a:p>
            <a:endParaRPr lang="en-US" dirty="0"/>
          </a:p>
          <a:p>
            <a:r>
              <a:rPr lang="en-US" dirty="0" smtClean="0"/>
              <a:t>“Distills” non-”cost-efficient” matrix into a “cost-efficient” matrix</a:t>
            </a:r>
          </a:p>
          <a:p>
            <a:pPr lvl="1"/>
            <a:r>
              <a:rPr lang="en-US" dirty="0" smtClean="0"/>
              <a:t>“Cost-efficient” = computationally efficient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15" y="1704154"/>
            <a:ext cx="10147370" cy="229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2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Gram–Schmidt Process – Python </a:t>
            </a:r>
            <a:r>
              <a:rPr lang="en-US" b="1" dirty="0" smtClean="0"/>
              <a:t>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	Image </a:t>
            </a:r>
            <a:r>
              <a:rPr lang="en-US" sz="2000" b="1" dirty="0" smtClean="0"/>
              <a:t>Decomposition:		 </a:t>
            </a:r>
            <a:r>
              <a:rPr lang="en-US" sz="2000" b="1" dirty="0"/>
              <a:t>A</a:t>
            </a:r>
            <a:r>
              <a:rPr lang="en-US" sz="2000" dirty="0"/>
              <a:t> = </a:t>
            </a:r>
            <a:r>
              <a:rPr lang="en-US" sz="2000" b="1" dirty="0" smtClean="0"/>
              <a:t>QR		&amp;	</a:t>
            </a:r>
            <a:r>
              <a:rPr lang="en-US" sz="2000" b="1" dirty="0"/>
              <a:t>	R</a:t>
            </a:r>
            <a:r>
              <a:rPr lang="en-US" sz="2000" dirty="0"/>
              <a:t> = </a:t>
            </a:r>
            <a:r>
              <a:rPr lang="en-US" sz="2000" b="1" dirty="0" smtClean="0"/>
              <a:t>Q</a:t>
            </a:r>
            <a:r>
              <a:rPr lang="en-US" sz="2000" baseline="30000" dirty="0" smtClean="0"/>
              <a:t>T</a:t>
            </a:r>
            <a:r>
              <a:rPr lang="en-US" sz="2000" b="1" dirty="0" smtClean="0"/>
              <a:t>A</a:t>
            </a:r>
          </a:p>
          <a:p>
            <a:endParaRPr lang="en-US" sz="1200" dirty="0" smtClean="0"/>
          </a:p>
          <a:p>
            <a:pPr marL="457200" lvl="1" indent="0">
              <a:buNone/>
            </a:pPr>
            <a:r>
              <a:rPr lang="en-US" sz="1200" dirty="0" smtClean="0"/>
              <a:t>	</a:t>
            </a:r>
            <a:r>
              <a:rPr lang="en-US" sz="1200" dirty="0"/>
              <a:t> </a:t>
            </a:r>
            <a:r>
              <a:rPr lang="en-US" sz="1200" dirty="0" smtClean="0"/>
              <a:t>      Red Channel			</a:t>
            </a:r>
            <a:r>
              <a:rPr lang="en-US" sz="1200" dirty="0"/>
              <a:t>  </a:t>
            </a:r>
            <a:r>
              <a:rPr lang="en-US" sz="1200" dirty="0" smtClean="0"/>
              <a:t>     Green Channel			</a:t>
            </a:r>
            <a:r>
              <a:rPr lang="en-US" sz="1200" dirty="0"/>
              <a:t> </a:t>
            </a:r>
            <a:r>
              <a:rPr lang="en-US" sz="1200" dirty="0" smtClean="0"/>
              <a:t>         Blue </a:t>
            </a:r>
            <a:r>
              <a:rPr lang="en-US" sz="1200" dirty="0"/>
              <a:t>Channel</a:t>
            </a:r>
            <a:r>
              <a:rPr lang="en-US" sz="1200" dirty="0" smtClean="0"/>
              <a:t> </a:t>
            </a:r>
            <a:r>
              <a:rPr lang="en-US" sz="1200" dirty="0"/>
              <a:t>	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94" y="2774505"/>
            <a:ext cx="3553117" cy="35373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662" y="2774505"/>
            <a:ext cx="3557016" cy="35198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329" y="2774505"/>
            <a:ext cx="3557016" cy="354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9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Gram–Schmidt Process – Python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Image </a:t>
            </a:r>
            <a:r>
              <a:rPr lang="en-US" sz="2400" dirty="0"/>
              <a:t>Reconstruction – 3 Channels Combined to Reconstruct Original Image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451" y="2615607"/>
            <a:ext cx="1749887" cy="1764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07" y="2615607"/>
            <a:ext cx="1749887" cy="17647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07" y="4529290"/>
            <a:ext cx="1749887" cy="1764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96" y="2595795"/>
            <a:ext cx="1749886" cy="1764792"/>
          </a:xfrm>
          <a:prstGeom prst="rect">
            <a:avLst/>
          </a:prstGeom>
        </p:spPr>
      </p:pic>
      <p:sp>
        <p:nvSpPr>
          <p:cNvPr id="8" name="Plus 7"/>
          <p:cNvSpPr/>
          <p:nvPr/>
        </p:nvSpPr>
        <p:spPr>
          <a:xfrm>
            <a:off x="4224927" y="3079871"/>
            <a:ext cx="708934" cy="7966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lus 8"/>
          <p:cNvSpPr/>
          <p:nvPr/>
        </p:nvSpPr>
        <p:spPr>
          <a:xfrm>
            <a:off x="7147633" y="3099683"/>
            <a:ext cx="708934" cy="7966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qual 9"/>
          <p:cNvSpPr/>
          <p:nvPr/>
        </p:nvSpPr>
        <p:spPr>
          <a:xfrm>
            <a:off x="4149626" y="5128222"/>
            <a:ext cx="859536" cy="56692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79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Gram–Schmidt </a:t>
            </a:r>
            <a:r>
              <a:rPr lang="en-US" b="1" dirty="0"/>
              <a:t>Process </a:t>
            </a:r>
            <a:r>
              <a:rPr lang="en-US" b="1" dirty="0" smtClean="0"/>
              <a:t>– Python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726"/>
            <a:ext cx="10515600" cy="54382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Image Reconstruction Through </a:t>
            </a:r>
            <a:r>
              <a:rPr lang="en-US" b="1" dirty="0" smtClean="0"/>
              <a:t>Incremental</a:t>
            </a:r>
          </a:p>
          <a:p>
            <a:pPr marL="0" indent="0" algn="ctr">
              <a:buNone/>
            </a:pPr>
            <a:r>
              <a:rPr lang="en-US" b="1" dirty="0" smtClean="0"/>
              <a:t>A </a:t>
            </a:r>
            <a:r>
              <a:rPr lang="en-US" b="1" dirty="0" smtClean="0"/>
              <a:t>= QR Multiplication – One Channel</a:t>
            </a:r>
          </a:p>
          <a:p>
            <a:pPr lvl="1"/>
            <a:endParaRPr lang="en-US" sz="16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dirty="0" smtClean="0"/>
              <a:t>			A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b="1" dirty="0"/>
              <a:t>QR                      R</a:t>
            </a:r>
            <a:r>
              <a:rPr lang="en-US" sz="2000" dirty="0"/>
              <a:t> = </a:t>
            </a:r>
            <a:r>
              <a:rPr lang="en-US" sz="2000" b="1" dirty="0"/>
              <a:t>Q</a:t>
            </a:r>
            <a:r>
              <a:rPr lang="en-US" sz="2000" baseline="30000" dirty="0"/>
              <a:t>T</a:t>
            </a:r>
            <a:r>
              <a:rPr lang="en-US" sz="2000" b="1" dirty="0"/>
              <a:t>A                     A</a:t>
            </a:r>
            <a:r>
              <a:rPr lang="en-US" sz="2000" dirty="0"/>
              <a:t> = </a:t>
            </a:r>
            <a:r>
              <a:rPr lang="en-US" sz="2000" b="1" dirty="0" smtClean="0"/>
              <a:t>QR</a:t>
            </a:r>
            <a:endParaRPr lang="en-US" sz="2000" dirty="0"/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 incrementally reconstructed after successive QR multiplication, (501 iterations), reconstructing approximately, 97.8515625 % per color channel of each original channel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45" y="2581499"/>
            <a:ext cx="2169980" cy="2188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373" y="2566989"/>
            <a:ext cx="2169980" cy="2188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089" y="2581499"/>
            <a:ext cx="2169980" cy="218846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296563" y="3588106"/>
            <a:ext cx="278695" cy="175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871453" y="3585788"/>
            <a:ext cx="278695" cy="175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551310" y="3590424"/>
            <a:ext cx="278695" cy="175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241" y="2584376"/>
            <a:ext cx="2167128" cy="218558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793717" y="5198042"/>
            <a:ext cx="400583" cy="215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895567" y="5198042"/>
            <a:ext cx="400583" cy="215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8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293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SVD – Singular Value Decomposition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285" y="1324868"/>
            <a:ext cx="3549830" cy="9076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1801" y="2324498"/>
            <a:ext cx="10275131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 = Original Matrix		</a:t>
            </a:r>
            <a:r>
              <a:rPr lang="en-US" dirty="0"/>
              <a:t> </a:t>
            </a:r>
            <a:r>
              <a:rPr lang="en-US" dirty="0" smtClean="0"/>
              <a:t>         </a:t>
            </a:r>
            <a:r>
              <a:rPr lang="en-US" dirty="0" smtClean="0"/>
              <a:t>∑ </a:t>
            </a:r>
            <a:r>
              <a:rPr lang="en-US" dirty="0"/>
              <a:t>= diagonal matrix (square root of </a:t>
            </a:r>
            <a:r>
              <a:rPr lang="en-US" dirty="0" smtClean="0"/>
              <a:t>eigenvalues </a:t>
            </a:r>
            <a:r>
              <a:rPr lang="en-US" dirty="0"/>
              <a:t>of AA</a:t>
            </a:r>
            <a:r>
              <a:rPr lang="en-US" baseline="30000" dirty="0"/>
              <a:t>T</a:t>
            </a:r>
            <a:r>
              <a:rPr lang="en-US" dirty="0"/>
              <a:t> </a:t>
            </a:r>
            <a:r>
              <a:rPr lang="en-US" dirty="0" smtClean="0"/>
              <a:t>&amp; A</a:t>
            </a:r>
            <a:r>
              <a:rPr lang="en-US" baseline="30000" dirty="0" smtClean="0"/>
              <a:t>T</a:t>
            </a:r>
            <a:r>
              <a:rPr lang="en-US" dirty="0" smtClean="0"/>
              <a:t>A)</a:t>
            </a:r>
            <a:endParaRPr lang="en-US" dirty="0"/>
          </a:p>
          <a:p>
            <a:r>
              <a:rPr lang="en-US" dirty="0" smtClean="0"/>
              <a:t>U </a:t>
            </a:r>
            <a:r>
              <a:rPr lang="en-US" dirty="0"/>
              <a:t>= Eigenvectors of AA</a:t>
            </a:r>
            <a:r>
              <a:rPr lang="en-US" baseline="30000" dirty="0"/>
              <a:t>T</a:t>
            </a:r>
            <a:r>
              <a:rPr lang="en-US" dirty="0"/>
              <a:t> (Left singular </a:t>
            </a:r>
            <a:r>
              <a:rPr lang="en-US" dirty="0" smtClean="0"/>
              <a:t>vectors)	V </a:t>
            </a:r>
            <a:r>
              <a:rPr lang="en-US" dirty="0"/>
              <a:t>= Eigenvectors of A</a:t>
            </a:r>
            <a:r>
              <a:rPr lang="en-US" baseline="30000" dirty="0"/>
              <a:t>T</a:t>
            </a:r>
            <a:r>
              <a:rPr lang="en-US" dirty="0"/>
              <a:t>A (Right singular vectors)</a:t>
            </a:r>
          </a:p>
          <a:p>
            <a:r>
              <a:rPr lang="en-US" sz="2000" dirty="0" smtClean="0"/>
              <a:t>U</a:t>
            </a:r>
            <a:r>
              <a:rPr lang="en-US" sz="2000" baseline="30000" dirty="0" smtClean="0"/>
              <a:t>T </a:t>
            </a:r>
            <a:r>
              <a:rPr lang="en-US" sz="2000" dirty="0"/>
              <a:t>U = </a:t>
            </a:r>
            <a:r>
              <a:rPr lang="en-US" sz="2000" dirty="0" smtClean="0"/>
              <a:t>I (Identity Matrix)	</a:t>
            </a:r>
            <a:r>
              <a:rPr lang="en-US" sz="2000" dirty="0" smtClean="0"/>
              <a:t>	</a:t>
            </a:r>
            <a:r>
              <a:rPr lang="en-US" sz="2000" dirty="0"/>
              <a:t> </a:t>
            </a:r>
            <a:r>
              <a:rPr lang="en-US" sz="2000" dirty="0" smtClean="0"/>
              <a:t>	</a:t>
            </a:r>
            <a:r>
              <a:rPr lang="en-US" sz="2000" dirty="0" smtClean="0"/>
              <a:t>V</a:t>
            </a:r>
            <a:r>
              <a:rPr lang="en-US" sz="2000" baseline="30000" dirty="0" smtClean="0"/>
              <a:t>T</a:t>
            </a:r>
            <a:r>
              <a:rPr lang="en-US" sz="2000" dirty="0" smtClean="0"/>
              <a:t> </a:t>
            </a:r>
            <a:r>
              <a:rPr lang="en-US" sz="2000" dirty="0"/>
              <a:t>V = </a:t>
            </a:r>
            <a:r>
              <a:rPr lang="en-US" sz="2000" dirty="0"/>
              <a:t>I (Identity Matrix)</a:t>
            </a:r>
            <a:endParaRPr lang="en-US" sz="2000" dirty="0" smtClean="0"/>
          </a:p>
          <a:p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U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, Sig, V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=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np.linalg.svd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(A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)			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A_Recon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=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np.linalg.multi_dot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([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U,np.diag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(Sig),V])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33" y="4503679"/>
            <a:ext cx="2493911" cy="1833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64" y="4484096"/>
            <a:ext cx="2075819" cy="18673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057" y="4503680"/>
            <a:ext cx="1941994" cy="18330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07653" y="6393014"/>
            <a:ext cx="988352" cy="35394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U </a:t>
            </a:r>
            <a:r>
              <a:rPr lang="en-US" sz="17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m x 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44783" y="6393618"/>
            <a:ext cx="988352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∑</a:t>
            </a: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m x 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37527" y="6409007"/>
            <a:ext cx="988352" cy="35394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7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n x n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3996547"/>
            <a:ext cx="10515600" cy="3548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Eigenvectors and eigenvalues store key information / key features of a matrix; and </a:t>
            </a:r>
            <a:r>
              <a:rPr lang="en-US" sz="2000" dirty="0" smtClean="0"/>
              <a:t>help </a:t>
            </a:r>
            <a:r>
              <a:rPr lang="en-US" sz="2000" dirty="0" smtClean="0"/>
              <a:t>in time travel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0" y="4503679"/>
            <a:ext cx="1796189" cy="1796189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00362" y="6401658"/>
            <a:ext cx="1557828" cy="240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/>
              <a:t>Source: www.inverse.com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7070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Applications of SVD – Eigenvalue Reduction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01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algn="ctr"/>
            <a:r>
              <a:rPr lang="en-US" sz="2000" dirty="0" smtClean="0"/>
              <a:t>Eigenvectors U and V</a:t>
            </a:r>
            <a:r>
              <a:rPr lang="en-US" sz="2000" baseline="30000" dirty="0" smtClean="0"/>
              <a:t>T</a:t>
            </a:r>
            <a:r>
              <a:rPr lang="en-US" sz="2000" dirty="0" smtClean="0"/>
              <a:t> remain unchanged, </a:t>
            </a:r>
            <a:r>
              <a:rPr lang="en-US" sz="2000" dirty="0"/>
              <a:t>while eigenvalues ∑ </a:t>
            </a:r>
            <a:r>
              <a:rPr lang="en-US" sz="2000" dirty="0" smtClean="0"/>
              <a:t>are reduced</a:t>
            </a:r>
          </a:p>
          <a:p>
            <a:pPr algn="ctr"/>
            <a:r>
              <a:rPr lang="en-US" sz="2000" dirty="0" smtClean="0"/>
              <a:t>Key facial features (principal components) are still recognizable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194912" y="4401183"/>
            <a:ext cx="1708527" cy="6155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1024</a:t>
            </a:r>
            <a:endParaRPr lang="en-US" sz="1700" dirty="0" smtClean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Eigenvalues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45792" y="4390216"/>
            <a:ext cx="1708527" cy="6155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Eigenvalues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44227" y="4390216"/>
            <a:ext cx="1708527" cy="6155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Eigenvalues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12186" y="4390215"/>
            <a:ext cx="1708527" cy="6155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Eigenvalues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896" y="1919682"/>
            <a:ext cx="2318348" cy="23317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528" y="1925160"/>
            <a:ext cx="2302306" cy="23317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2" y="1926843"/>
            <a:ext cx="2344588" cy="22792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06" y="1926842"/>
            <a:ext cx="2340864" cy="233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9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Applications of SVD – Eigenvalue Reduction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01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algn="ctr"/>
            <a:r>
              <a:rPr lang="en-US" sz="2000" dirty="0" smtClean="0"/>
              <a:t>Eigenvectors U and V</a:t>
            </a:r>
            <a:r>
              <a:rPr lang="en-US" sz="2000" baseline="30000" dirty="0" smtClean="0"/>
              <a:t>T</a:t>
            </a:r>
            <a:r>
              <a:rPr lang="en-US" sz="2000" dirty="0" smtClean="0"/>
              <a:t> remain unchanged, </a:t>
            </a:r>
            <a:r>
              <a:rPr lang="en-US" sz="2000" dirty="0"/>
              <a:t>while eigenvalues ∑ </a:t>
            </a:r>
            <a:r>
              <a:rPr lang="en-US" sz="2000" dirty="0" smtClean="0"/>
              <a:t>are reduced</a:t>
            </a:r>
          </a:p>
          <a:p>
            <a:pPr algn="ctr"/>
            <a:r>
              <a:rPr lang="en-US" sz="2000" dirty="0" smtClean="0"/>
              <a:t>Key facial features (principal components) are still recognizable</a:t>
            </a:r>
          </a:p>
          <a:p>
            <a:pPr algn="ctr"/>
            <a:r>
              <a:rPr lang="en-US" sz="2000" dirty="0" smtClean="0"/>
              <a:t>SVD performed per channel - RGB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194912" y="4268175"/>
            <a:ext cx="1708527" cy="6155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1024</a:t>
            </a:r>
          </a:p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Eigenvalues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45792" y="4257208"/>
            <a:ext cx="1708527" cy="6155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Eigenvalues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44227" y="4257208"/>
            <a:ext cx="1708527" cy="6155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Eigenvalues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12186" y="4257207"/>
            <a:ext cx="1708527" cy="6155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61" y="1856517"/>
            <a:ext cx="2295135" cy="2291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22" y="1846550"/>
            <a:ext cx="2295135" cy="2291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504" y="1846550"/>
            <a:ext cx="2295135" cy="2291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31" y="1846550"/>
            <a:ext cx="2399635" cy="229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6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299</Words>
  <Application>Microsoft Office PowerPoint</Application>
  <PresentationFormat>Widescreen</PresentationFormat>
  <Paragraphs>137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Matrix Decompositions: QR &amp; SVD Applied to Image Processing With Python  By John Stulich  Research Supervisor: Dr. Debananda Chakraborty  New Jersey City University, 2019</vt:lpstr>
      <vt:lpstr>Matrix Decompositions</vt:lpstr>
      <vt:lpstr>Gram–Schmidt General Formula</vt:lpstr>
      <vt:lpstr>Gram–Schmidt Process – Python Output</vt:lpstr>
      <vt:lpstr>Gram–Schmidt Process – Python Output</vt:lpstr>
      <vt:lpstr>Gram–Schmidt Process – Python Output</vt:lpstr>
      <vt:lpstr>SVD – Singular Value Decomposition</vt:lpstr>
      <vt:lpstr>Applications of SVD – Eigenvalue Reduction</vt:lpstr>
      <vt:lpstr>Applications of SVD – Eigenvalue Reduction</vt:lpstr>
      <vt:lpstr>SVD – Mixing Eigenvectors and Eigenvalues</vt:lpstr>
      <vt:lpstr>SVD – Mixing Eigenvectors and Eigenvalues</vt:lpstr>
      <vt:lpstr>Links</vt:lpstr>
      <vt:lpstr>Thanks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mcp</dc:creator>
  <cp:lastModifiedBy>John Stulich</cp:lastModifiedBy>
  <cp:revision>341</cp:revision>
  <dcterms:created xsi:type="dcterms:W3CDTF">2019-07-25T20:09:52Z</dcterms:created>
  <dcterms:modified xsi:type="dcterms:W3CDTF">2019-11-19T20:03:38Z</dcterms:modified>
</cp:coreProperties>
</file>